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8"/>
  </p:handoutMasterIdLst>
  <p:sldIdLst>
    <p:sldId id="256" r:id="rId2"/>
    <p:sldId id="260" r:id="rId3"/>
    <p:sldId id="261" r:id="rId4"/>
    <p:sldId id="258" r:id="rId5"/>
    <p:sldId id="259" r:id="rId6"/>
    <p:sldId id="257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3CD190B-874D-4DE7-A945-6E4B0BEB3ABA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273D70B-BCE4-42D8-AD8A-4475D9DFC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02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B29A-8AA5-4828-AFE2-CEA52C916F94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7E398D9-5EF7-4455-A0D5-25F87A9EA35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B29A-8AA5-4828-AFE2-CEA52C916F94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98D9-5EF7-4455-A0D5-25F87A9EA3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B29A-8AA5-4828-AFE2-CEA52C916F94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98D9-5EF7-4455-A0D5-25F87A9EA3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B29A-8AA5-4828-AFE2-CEA52C916F94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98D9-5EF7-4455-A0D5-25F87A9EA3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B29A-8AA5-4828-AFE2-CEA52C916F94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98D9-5EF7-4455-A0D5-25F87A9EA35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B29A-8AA5-4828-AFE2-CEA52C916F94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98D9-5EF7-4455-A0D5-25F87A9EA3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B29A-8AA5-4828-AFE2-CEA52C916F94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98D9-5EF7-4455-A0D5-25F87A9EA3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B29A-8AA5-4828-AFE2-CEA52C916F94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98D9-5EF7-4455-A0D5-25F87A9EA3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B29A-8AA5-4828-AFE2-CEA52C916F94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98D9-5EF7-4455-A0D5-25F87A9EA3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B29A-8AA5-4828-AFE2-CEA52C916F94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98D9-5EF7-4455-A0D5-25F87A9EA35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9B29A-8AA5-4828-AFE2-CEA52C916F94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398D9-5EF7-4455-A0D5-25F87A9EA35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A49B29A-8AA5-4828-AFE2-CEA52C916F94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7E398D9-5EF7-4455-A0D5-25F87A9EA35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Willard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using the internet for research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3400"/>
            <a:ext cx="2971800" cy="210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58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sz="4400" dirty="0" smtClean="0"/>
              <a:t>Search</a:t>
            </a:r>
            <a:r>
              <a:rPr lang="en-US" sz="4400" b="1" i="1" dirty="0" smtClean="0"/>
              <a:t> </a:t>
            </a:r>
            <a:r>
              <a:rPr lang="en-US" sz="4400" dirty="0" smtClean="0"/>
              <a:t>Engines</a:t>
            </a:r>
            <a:r>
              <a:rPr lang="en-US" b="1" i="1" dirty="0"/>
              <a:t/>
            </a:r>
            <a:br>
              <a:rPr lang="en-US" b="1" i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0"/>
            <a:ext cx="8229600" cy="639763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Robots </a:t>
            </a:r>
            <a:r>
              <a:rPr lang="en-US" dirty="0"/>
              <a:t>(“Spiders, </a:t>
            </a:r>
            <a:r>
              <a:rPr lang="en-US" dirty="0" err="1"/>
              <a:t>Webcrawlers</a:t>
            </a:r>
            <a:r>
              <a:rPr lang="en-US" dirty="0"/>
              <a:t>”)</a:t>
            </a:r>
          </a:p>
          <a:p>
            <a:r>
              <a:rPr lang="en-US" dirty="0"/>
              <a:t>No more human selection</a:t>
            </a:r>
          </a:p>
          <a:p>
            <a:r>
              <a:rPr lang="en-US" dirty="0"/>
              <a:t>Collection rather than selection—everything on the Web is included in a search</a:t>
            </a:r>
          </a:p>
          <a:p>
            <a:r>
              <a:rPr lang="en-US" dirty="0"/>
              <a:t>Show Google and show number of sites indexed (at bottom of front page) and number of hits for a key word (e.g. “Columbus”).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9812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 </a:t>
            </a:r>
            <a:r>
              <a:rPr lang="en-US" b="1" i="1" dirty="0" smtClean="0"/>
              <a:t>search engine </a:t>
            </a:r>
            <a:r>
              <a:rPr lang="en-US" i="1" dirty="0" smtClean="0"/>
              <a:t>is a program designed to search for documents on the Internet using keywords. Examples: </a:t>
            </a:r>
            <a:r>
              <a:rPr lang="en-US" i="1" dirty="0"/>
              <a:t>Google, </a:t>
            </a:r>
            <a:r>
              <a:rPr lang="en-US" i="1" dirty="0" smtClean="0"/>
              <a:t>Bing</a:t>
            </a:r>
            <a:r>
              <a:rPr lang="en-US" i="1" dirty="0" smtClean="0"/>
              <a:t>, </a:t>
            </a:r>
            <a:r>
              <a:rPr lang="en-US" i="1" smtClean="0"/>
              <a:t>Infotopia</a:t>
            </a:r>
            <a:endParaRPr lang="en-US" i="1" dirty="0"/>
          </a:p>
          <a:p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852057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Uses software robots called </a:t>
            </a:r>
            <a:r>
              <a:rPr lang="en-US" b="1" dirty="0" smtClean="0"/>
              <a:t>“spiders” </a:t>
            </a:r>
            <a:r>
              <a:rPr lang="en-US" dirty="0" smtClean="0"/>
              <a:t>to search millions of pages on the World Wide Web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7338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Stores information compiled by spiders into a huge online library called an </a:t>
            </a:r>
            <a:r>
              <a:rPr lang="en-US" b="1" dirty="0" smtClean="0"/>
              <a:t>index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44958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</a:t>
            </a:r>
            <a:r>
              <a:rPr lang="en-US" dirty="0" smtClean="0"/>
              <a:t>etches results from indexes when a user types in </a:t>
            </a:r>
            <a:r>
              <a:rPr lang="en-US" b="1" dirty="0" smtClean="0"/>
              <a:t>keywords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50292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Sorts and displays information using a complex program called an </a:t>
            </a:r>
            <a:r>
              <a:rPr lang="en-US" b="1" dirty="0" smtClean="0"/>
              <a:t>algorithm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40"/>
          <a:stretch/>
        </p:blipFill>
        <p:spPr bwMode="auto">
          <a:xfrm>
            <a:off x="7162801" y="2571750"/>
            <a:ext cx="1510016" cy="180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50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Website addresses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762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Websites have an address called a </a:t>
            </a:r>
            <a:r>
              <a:rPr lang="en-US" sz="2000" b="1" dirty="0" smtClean="0"/>
              <a:t>Uniform Resource Locator (URL)</a:t>
            </a:r>
          </a:p>
          <a:p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533400" y="2743200"/>
            <a:ext cx="777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Top-level domains </a:t>
            </a:r>
            <a:r>
              <a:rPr lang="en-US" sz="2000" dirty="0"/>
              <a:t>tell you what kind of person or organization runs the site: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.com = commercial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.org = organization (usually non-profit)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.</a:t>
            </a:r>
            <a:r>
              <a:rPr lang="en-US" sz="2000" dirty="0" err="1"/>
              <a:t>edu</a:t>
            </a:r>
            <a:r>
              <a:rPr lang="en-US" sz="2000" dirty="0"/>
              <a:t> = educational institution (usually college)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.</a:t>
            </a:r>
            <a:r>
              <a:rPr lang="en-US" sz="2000" dirty="0" err="1"/>
              <a:t>gov</a:t>
            </a:r>
            <a:r>
              <a:rPr lang="en-US" sz="2000" dirty="0"/>
              <a:t> = government agency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4953000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.</a:t>
            </a:r>
            <a:r>
              <a:rPr lang="en-US" sz="2000" dirty="0" err="1"/>
              <a:t>edu</a:t>
            </a:r>
            <a:r>
              <a:rPr lang="en-US" sz="2000" dirty="0"/>
              <a:t> and .</a:t>
            </a:r>
            <a:r>
              <a:rPr lang="en-US" sz="2000" dirty="0" err="1"/>
              <a:t>gov</a:t>
            </a:r>
            <a:r>
              <a:rPr lang="en-US" sz="2000" dirty="0"/>
              <a:t> are restricted; others are available to anyone who wants to use them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" y="5771317"/>
            <a:ext cx="45736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Personal web pages: the tilde (~)</a:t>
            </a:r>
          </a:p>
        </p:txBody>
      </p:sp>
    </p:spTree>
    <p:extLst>
      <p:ext uri="{BB962C8B-B14F-4D97-AF65-F5344CB8AC3E}">
        <p14:creationId xmlns:p14="http://schemas.microsoft.com/office/powerpoint/2010/main" val="265214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Publication Process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2895600" cy="2819401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effectLst/>
              </a:rPr>
              <a:t>Book: 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effectLst/>
              </a:rPr>
              <a:t>Author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effectLst/>
              </a:rPr>
              <a:t>Publisher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effectLst/>
              </a:rPr>
              <a:t>Editor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effectLst/>
              </a:rPr>
              <a:t>Bookstores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effectLst/>
              </a:rPr>
              <a:t>Reviewer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effectLst/>
              </a:rPr>
              <a:t>Librarian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8006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Internet: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Author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Internet</a:t>
            </a:r>
            <a:endParaRPr lang="en-US" dirty="0"/>
          </a:p>
        </p:txBody>
      </p:sp>
      <p:sp>
        <p:nvSpPr>
          <p:cNvPr id="9" name="Line Callout 1 (Accent Bar) 8"/>
          <p:cNvSpPr/>
          <p:nvPr/>
        </p:nvSpPr>
        <p:spPr>
          <a:xfrm>
            <a:off x="3657600" y="1676400"/>
            <a:ext cx="4419600" cy="1447800"/>
          </a:xfrm>
          <a:prstGeom prst="accentCallout1">
            <a:avLst>
              <a:gd name="adj1" fmla="val 18750"/>
              <a:gd name="adj2" fmla="val -8333"/>
              <a:gd name="adj3" fmla="val 70700"/>
              <a:gd name="adj4" fmla="val -245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86200" y="20574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Advantage: At each level, poorly-prepared materials are weeded out</a:t>
            </a:r>
            <a:endParaRPr lang="en-US" dirty="0"/>
          </a:p>
        </p:txBody>
      </p:sp>
      <p:sp>
        <p:nvSpPr>
          <p:cNvPr id="10" name="Line Callout 2 (Accent Bar) 9"/>
          <p:cNvSpPr/>
          <p:nvPr/>
        </p:nvSpPr>
        <p:spPr>
          <a:xfrm>
            <a:off x="4038600" y="4648200"/>
            <a:ext cx="4419600" cy="1066800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8963"/>
              <a:gd name="adj6" fmla="val -345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38600" y="48006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Disadvantage: No selectivity; anyone can publish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98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Good stuff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382000" cy="1905000"/>
          </a:xfrm>
        </p:spPr>
        <p:txBody>
          <a:bodyPr>
            <a:normAutofit/>
          </a:bodyPr>
          <a:lstStyle/>
          <a:p>
            <a:r>
              <a:rPr lang="en-US" b="1" dirty="0"/>
              <a:t>Subscription </a:t>
            </a:r>
            <a:r>
              <a:rPr lang="en-US" b="1" dirty="0" smtClean="0"/>
              <a:t>databases: </a:t>
            </a:r>
            <a:r>
              <a:rPr lang="en-US" dirty="0" smtClean="0"/>
              <a:t>Include journals, magazines</a:t>
            </a:r>
            <a:r>
              <a:rPr lang="en-US" dirty="0"/>
              <a:t>, </a:t>
            </a:r>
            <a:r>
              <a:rPr lang="en-US" dirty="0" smtClean="0"/>
              <a:t>newspapers</a:t>
            </a:r>
            <a:r>
              <a:rPr lang="en-US" dirty="0"/>
              <a:t>, </a:t>
            </a:r>
            <a:r>
              <a:rPr lang="en-US" dirty="0" smtClean="0"/>
              <a:t>books and </a:t>
            </a:r>
            <a:r>
              <a:rPr lang="en-US" dirty="0"/>
              <a:t>more. Most </a:t>
            </a:r>
            <a:r>
              <a:rPr lang="en-US" dirty="0" smtClean="0"/>
              <a:t>are </a:t>
            </a:r>
            <a:r>
              <a:rPr lang="en-US" dirty="0"/>
              <a:t>available via the </a:t>
            </a:r>
            <a:r>
              <a:rPr lang="en-US" dirty="0" smtClean="0"/>
              <a:t>Internet, but aren’t freely available to the public. Libraries make them available, though.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3810000"/>
            <a:ext cx="807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Subject directories: </a:t>
            </a:r>
            <a:r>
              <a:rPr lang="en-US" sz="2400" dirty="0" smtClean="0"/>
              <a:t>Allow you to browse Internet resources by subject category. They are created </a:t>
            </a:r>
            <a:r>
              <a:rPr lang="en-US" sz="2400" dirty="0"/>
              <a:t>and maintained by human </a:t>
            </a:r>
            <a:r>
              <a:rPr lang="en-US" sz="2400" dirty="0" smtClean="0"/>
              <a:t>editors (librarians) that review </a:t>
            </a:r>
            <a:r>
              <a:rPr lang="en-US" sz="2400" dirty="0"/>
              <a:t>and select sites </a:t>
            </a:r>
            <a:r>
              <a:rPr lang="en-US" sz="2400" dirty="0" smtClean="0"/>
              <a:t>based on usefulness.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757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research suggestions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761999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Remember - not everything on the Internet is reliable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26472" y="2743201"/>
            <a:ext cx="8229600" cy="761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To get familiar about a topic, read a book first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26472" y="3962401"/>
            <a:ext cx="8229600" cy="76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Check facts with other 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14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1129</TotalTime>
  <Words>346</Words>
  <Application>Microsoft Office PowerPoint</Application>
  <PresentationFormat>On-screen Show (4:3)</PresentationFormat>
  <Paragraphs>42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Apothecary</vt:lpstr>
      <vt:lpstr>using the internet for research</vt:lpstr>
      <vt:lpstr> Search Engines </vt:lpstr>
      <vt:lpstr>Website addresses</vt:lpstr>
      <vt:lpstr>The Publication Process</vt:lpstr>
      <vt:lpstr>The Good stuff</vt:lpstr>
      <vt:lpstr>research suggestions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Tom Willard</cp:lastModifiedBy>
  <cp:revision>21</cp:revision>
  <cp:lastPrinted>2016-03-04T13:05:26Z</cp:lastPrinted>
  <dcterms:created xsi:type="dcterms:W3CDTF">2016-02-05T14:47:54Z</dcterms:created>
  <dcterms:modified xsi:type="dcterms:W3CDTF">2017-11-30T18:16:29Z</dcterms:modified>
</cp:coreProperties>
</file>